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4"/>
  </p:notesMasterIdLst>
  <p:sldIdLst>
    <p:sldId id="265" r:id="rId2"/>
    <p:sldId id="294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1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F24F6E-982A-4AF3-9545-7F9A627FC73B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2443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 err="1"/>
              <a:t>ОиПСТР</a:t>
            </a:r>
            <a:r>
              <a:rPr lang="ru-RU" sz="5400" dirty="0"/>
              <a:t> Тема 5. Лекция 7 Техническое нормирование в строительстве.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НОРМИРОВАНИЕ В СТРОИТЕЛЬСТВЕ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27088" y="2420938"/>
            <a:ext cx="8066087" cy="4176712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 Организация технического нормирования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12.2 Виды и назначение технических норм и методы их разработки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12.3 Нормирование расхода материалов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12.4 Разработка технологических карт на производство дорожно-строительных работ</a:t>
            </a:r>
          </a:p>
        </p:txBody>
      </p:sp>
    </p:spTree>
    <p:extLst>
      <p:ext uri="{BB962C8B-B14F-4D97-AF65-F5344CB8AC3E}">
        <p14:creationId xmlns:p14="http://schemas.microsoft.com/office/powerpoint/2010/main" val="246775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471488"/>
          </a:xfrm>
        </p:spPr>
        <p:txBody>
          <a:bodyPr/>
          <a:lstStyle/>
          <a:p>
            <a:pPr algn="ctr"/>
            <a:r>
              <a:rPr lang="ru-RU" alt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нормирование труда</a:t>
            </a:r>
            <a:endParaRPr lang="ru-RU" altLang="ru-RU" sz="2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836613"/>
            <a:ext cx="8208963" cy="566896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Нормирование труда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вид деятельности по управлению производством, направленный на установление необходимых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 труда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оптимальных соотношений между численностью работников различных категорий и групп для конкретных организационно-технических условий.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нормирования труда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активное воздействие на потенциальные возможности предприятий по решению двух взаимосвязанных задач: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обеспечению производства конкурентоспособной продукции</a:t>
            </a:r>
            <a:r>
              <a:rPr lang="kk-K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воспроизводству человеческих ресурсов.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нормирования труда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устанавливать нормы труда для условий конкретного производства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частью деятельности по планированию производства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фактором рационализации труда и производства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гарантировать нормальную интенсивность труда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быть основой для определения размера заработной платы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0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211972-BB91-448A-B6DB-EDAFE6E3AC60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50825" y="188913"/>
            <a:ext cx="86423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И ТАРИФНОЕ НОРМИРОВАНИЕ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46138" y="1490663"/>
            <a:ext cx="7632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>
                <a:solidFill>
                  <a:srgbClr val="0000CC"/>
                </a:solidFill>
                <a:latin typeface="Tahoma" panose="020B0604030504040204" pitchFamily="34" charset="0"/>
              </a:rPr>
              <a:t>Техническое нормирование - это метод, который позволяет установить технически обоснованные нормы затрат строительных ресурсов (затрат труда, материалов, энергетических ресурсов, времени).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1188" y="2924175"/>
            <a:ext cx="8281987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800" b="1">
                <a:solidFill>
                  <a:srgbClr val="FF0000"/>
                </a:solidFill>
                <a:latin typeface="Tahoma" panose="020B0604030504040204" pitchFamily="34" charset="0"/>
              </a:rPr>
              <a:t>Назначение технического нормирования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ru-RU" altLang="ru-RU" sz="2000" b="1">
                <a:latin typeface="Tahoma" panose="020B0604030504040204" pitchFamily="34" charset="0"/>
              </a:rPr>
              <a:t>Изучение строительных процессов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ru-RU" altLang="ru-RU" sz="2000" b="1">
                <a:latin typeface="Tahoma" panose="020B0604030504040204" pitchFamily="34" charset="0"/>
              </a:rPr>
              <a:t>Проектирование рациональной организации труда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ru-RU" altLang="ru-RU" sz="2000" b="1">
                <a:latin typeface="Tahoma" panose="020B0604030504040204" pitchFamily="34" charset="0"/>
              </a:rPr>
              <a:t>Разработка и внедрение прогрессивных технически обоснованных норм затрат строительных ресурсов</a:t>
            </a:r>
          </a:p>
          <a:p>
            <a:pPr algn="just">
              <a:spcBef>
                <a:spcPct val="50000"/>
              </a:spcBef>
              <a:buFontTx/>
              <a:buAutoNum type="arabicPeriod"/>
            </a:pPr>
            <a:r>
              <a:rPr lang="ru-RU" altLang="ru-RU" sz="2000" b="1">
                <a:latin typeface="Tahoma" panose="020B0604030504040204" pitchFamily="34" charset="0"/>
              </a:rPr>
              <a:t>Систематический пересмотр норм по мере развития техники и технологии работ</a:t>
            </a:r>
          </a:p>
        </p:txBody>
      </p:sp>
    </p:spTree>
    <p:extLst>
      <p:ext uri="{BB962C8B-B14F-4D97-AF65-F5344CB8AC3E}">
        <p14:creationId xmlns:p14="http://schemas.microsoft.com/office/powerpoint/2010/main" val="342397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0"/>
            <a:ext cx="93757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3200" b="1">
                <a:solidFill>
                  <a:srgbClr val="FF0000"/>
                </a:solidFill>
                <a:latin typeface="Tahoma" panose="020B0604030504040204" pitchFamily="34" charset="0"/>
              </a:rPr>
              <a:t>Производственные нормы используются для: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1362075"/>
            <a:ext cx="9144000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Выдачи заданий (нарядов) рабочим, расчет за выполненные работы;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Планирования проектирования, производства СМР и выдачи производственных заданий строительным организациям;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Изучения и анализа состояния организации труда;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Составления технологических карт, подсчета потребности в строительных ресурсах;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Составления производственных калькуляций, сметных норм, единичных расценок и плановых норм;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anose="05000000000000000000" pitchFamily="2" charset="2"/>
              <a:buChar char="ü"/>
            </a:pPr>
            <a:r>
              <a:rPr lang="ru-RU" altLang="ru-RU" sz="2400">
                <a:latin typeface="Tahoma" panose="020B0604030504040204" pitchFamily="34" charset="0"/>
              </a:rPr>
              <a:t>Составления всех видов графиков.</a:t>
            </a:r>
          </a:p>
        </p:txBody>
      </p:sp>
    </p:spTree>
    <p:extLst>
      <p:ext uri="{BB962C8B-B14F-4D97-AF65-F5344CB8AC3E}">
        <p14:creationId xmlns:p14="http://schemas.microsoft.com/office/powerpoint/2010/main" val="352061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043763-8F82-4416-851C-84948E2D68B1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574675" y="5470525"/>
            <a:ext cx="8569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400">
                <a:latin typeface="Tahoma" panose="020B0604030504040204" pitchFamily="34" charset="0"/>
              </a:rPr>
              <a:t>В зависимости от сложности строительного процесса  и цели применяют следующие нормы: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98425" y="0"/>
            <a:ext cx="75104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ru-RU" altLang="ru-RU" sz="2400" b="1">
                <a:solidFill>
                  <a:srgbClr val="FF0066"/>
                </a:solidFill>
                <a:latin typeface="Tahoma" panose="020B0604030504040204" pitchFamily="34" charset="0"/>
              </a:rPr>
              <a:t>Норма</a:t>
            </a:r>
            <a:r>
              <a:rPr lang="ru-RU" altLang="ru-RU" sz="2000" b="1">
                <a:solidFill>
                  <a:srgbClr val="0000FF"/>
                </a:solidFill>
                <a:latin typeface="Tahoma" panose="020B0604030504040204" pitchFamily="34" charset="0"/>
              </a:rPr>
              <a:t> – узаконенный размер затрат строительных ресурсов на единицу продукции, соответствующий современному уровню техники и технологии.</a:t>
            </a:r>
          </a:p>
          <a:p>
            <a:pPr algn="just">
              <a:spcBef>
                <a:spcPct val="50000"/>
              </a:spcBef>
            </a:pPr>
            <a:r>
              <a:rPr lang="ru-RU" altLang="ru-RU" sz="2000">
                <a:solidFill>
                  <a:srgbClr val="0000FF"/>
                </a:solidFill>
                <a:latin typeface="Tahoma" panose="020B0604030504040204" pitchFamily="34" charset="0"/>
              </a:rPr>
              <a:t>Норма измеряется и устанавливается в условиях </a:t>
            </a:r>
            <a:r>
              <a:rPr lang="ru-RU" altLang="ru-RU" sz="24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нормали.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1727200" y="2906713"/>
            <a:ext cx="7416800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ru-RU" altLang="ru-RU" sz="2400" b="1">
                <a:solidFill>
                  <a:srgbClr val="FF0066"/>
                </a:solidFill>
                <a:latin typeface="Tahoma" panose="020B0604030504040204" pitchFamily="34" charset="0"/>
              </a:rPr>
              <a:t>Нормаль </a:t>
            </a:r>
            <a:r>
              <a:rPr lang="ru-RU" altLang="ru-RU" sz="2000" b="1">
                <a:solidFill>
                  <a:srgbClr val="0000FF"/>
                </a:solidFill>
                <a:latin typeface="Tahoma" panose="020B0604030504040204" pitchFamily="34" charset="0"/>
              </a:rPr>
              <a:t>– совокупность условий, которые характеризуют данный строительный  процесс, соответствующих современному уровню технологии и организации строительства, безопасности работ.</a:t>
            </a:r>
          </a:p>
          <a:p>
            <a:pPr algn="r">
              <a:spcBef>
                <a:spcPct val="50000"/>
              </a:spcBef>
            </a:pPr>
            <a:r>
              <a:rPr lang="ru-RU" altLang="ru-RU" sz="2000">
                <a:solidFill>
                  <a:srgbClr val="0000FF"/>
                </a:solidFill>
                <a:latin typeface="Tahoma" panose="020B0604030504040204" pitchFamily="34" charset="0"/>
              </a:rPr>
              <a:t>Изменение нормали влечет за собой изменение нормы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6169025" y="1712913"/>
            <a:ext cx="936625" cy="1250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215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Группа 29"/>
          <p:cNvGrpSpPr>
            <a:grpSpLocks/>
          </p:cNvGrpSpPr>
          <p:nvPr/>
        </p:nvGrpSpPr>
        <p:grpSpPr bwMode="auto">
          <a:xfrm>
            <a:off x="0" y="0"/>
            <a:ext cx="3600450" cy="4114800"/>
            <a:chOff x="4644009" y="0"/>
            <a:chExt cx="3600399" cy="4114240"/>
          </a:xfrm>
        </p:grpSpPr>
        <p:grpSp>
          <p:nvGrpSpPr>
            <p:cNvPr id="9226" name="Group 2"/>
            <p:cNvGrpSpPr>
              <a:grpSpLocks/>
            </p:cNvGrpSpPr>
            <p:nvPr/>
          </p:nvGrpSpPr>
          <p:grpSpPr bwMode="auto">
            <a:xfrm>
              <a:off x="4644009" y="0"/>
              <a:ext cx="3565525" cy="4076700"/>
              <a:chOff x="3514" y="0"/>
              <a:chExt cx="2246" cy="2568"/>
            </a:xfrm>
          </p:grpSpPr>
          <p:sp>
            <p:nvSpPr>
              <p:cNvPr id="9228" name="Document"/>
              <p:cNvSpPr>
                <a:spLocks noEditPoints="1" noChangeArrowheads="1"/>
              </p:cNvSpPr>
              <p:nvPr/>
            </p:nvSpPr>
            <p:spPr bwMode="auto">
              <a:xfrm>
                <a:off x="3514" y="0"/>
                <a:ext cx="2246" cy="2568"/>
              </a:xfrm>
              <a:custGeom>
                <a:avLst/>
                <a:gdLst>
                  <a:gd name="T0" fmla="*/ 1119 w 21600"/>
                  <a:gd name="T1" fmla="*/ 2572 h 21600"/>
                  <a:gd name="T2" fmla="*/ 9 w 21600"/>
                  <a:gd name="T3" fmla="*/ 1290 h 21600"/>
                  <a:gd name="T4" fmla="*/ 1119 w 21600"/>
                  <a:gd name="T5" fmla="*/ 10 h 21600"/>
                  <a:gd name="T6" fmla="*/ 2257 w 21600"/>
                  <a:gd name="T7" fmla="*/ 1266 h 21600"/>
                  <a:gd name="T8" fmla="*/ 1119 w 21600"/>
                  <a:gd name="T9" fmla="*/ 2572 h 21600"/>
                  <a:gd name="T10" fmla="*/ 0 w 21600"/>
                  <a:gd name="T11" fmla="*/ 0 h 21600"/>
                  <a:gd name="T12" fmla="*/ 2246 w 21600"/>
                  <a:gd name="T13" fmla="*/ 0 h 21600"/>
                  <a:gd name="T14" fmla="*/ 2246 w 21600"/>
                  <a:gd name="T15" fmla="*/ 2568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981 w 21600"/>
                  <a:gd name="T25" fmla="*/ 816 h 21600"/>
                  <a:gd name="T26" fmla="*/ 20619 w 21600"/>
                  <a:gd name="T27" fmla="*/ 1642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10757" y="21632"/>
                    </a:moveTo>
                    <a:lnTo>
                      <a:pt x="5187" y="21632"/>
                    </a:lnTo>
                    <a:lnTo>
                      <a:pt x="85" y="17509"/>
                    </a:lnTo>
                    <a:lnTo>
                      <a:pt x="85" y="10849"/>
                    </a:lnTo>
                    <a:lnTo>
                      <a:pt x="85" y="81"/>
                    </a:lnTo>
                    <a:lnTo>
                      <a:pt x="10757" y="81"/>
                    </a:lnTo>
                    <a:lnTo>
                      <a:pt x="21706" y="81"/>
                    </a:lnTo>
                    <a:lnTo>
                      <a:pt x="21706" y="10652"/>
                    </a:lnTo>
                    <a:lnTo>
                      <a:pt x="21706" y="21632"/>
                    </a:lnTo>
                    <a:lnTo>
                      <a:pt x="10757" y="21632"/>
                    </a:lnTo>
                    <a:close/>
                  </a:path>
                  <a:path w="21600" h="21600">
                    <a:moveTo>
                      <a:pt x="85" y="17509"/>
                    </a:moveTo>
                    <a:lnTo>
                      <a:pt x="5187" y="17509"/>
                    </a:lnTo>
                    <a:lnTo>
                      <a:pt x="5187" y="21632"/>
                    </a:lnTo>
                    <a:lnTo>
                      <a:pt x="85" y="17509"/>
                    </a:lnTo>
                    <a:close/>
                  </a:path>
                </a:pathLst>
              </a:custGeom>
              <a:solidFill>
                <a:srgbClr val="66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9" name="Text Box 4"/>
              <p:cNvSpPr txBox="1">
                <a:spLocks noChangeArrowheads="1"/>
              </p:cNvSpPr>
              <p:nvPr/>
            </p:nvSpPr>
            <p:spPr bwMode="auto">
              <a:xfrm>
                <a:off x="3650" y="73"/>
                <a:ext cx="2087" cy="1687"/>
              </a:xfrm>
              <a:prstGeom prst="rect">
                <a:avLst/>
              </a:pr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ru-RU" altLang="ru-RU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Элементные нормы </a:t>
                </a:r>
                <a:r>
                  <a:rPr lang="ru-RU" altLang="ru-RU" sz="2400">
                    <a:latin typeface="Tahoma" panose="020B0604030504040204" pitchFamily="34" charset="0"/>
                  </a:rPr>
                  <a:t>– затраты времени или труда на выполнение отдельных строительных операций или рабочих приемов.</a:t>
                </a:r>
              </a:p>
            </p:txBody>
          </p:sp>
        </p:grpSp>
        <p:sp>
          <p:nvSpPr>
            <p:cNvPr id="9227" name="Прямоугольник 28"/>
            <p:cNvSpPr>
              <a:spLocks noChangeArrowheads="1"/>
            </p:cNvSpPr>
            <p:nvPr/>
          </p:nvSpPr>
          <p:spPr bwMode="auto">
            <a:xfrm>
              <a:off x="5796136" y="2636912"/>
              <a:ext cx="2448272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>
                  <a:latin typeface="Tahoma" panose="020B0604030504040204" pitchFamily="34" charset="0"/>
                </a:rPr>
                <a:t>Используются при проектировании технологии строительных процессов</a:t>
              </a:r>
            </a:p>
          </p:txBody>
        </p:sp>
      </p:grpSp>
      <p:sp>
        <p:nvSpPr>
          <p:cNvPr id="2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52E21-8906-4E9D-BD83-F045EAA2EF6C}" type="slidenum">
              <a:rPr lang="ru-RU"/>
              <a:pPr>
                <a:defRPr/>
              </a:pPr>
              <a:t>8</a:t>
            </a:fld>
            <a:endParaRPr lang="ru-RU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709738" y="1211263"/>
            <a:ext cx="3565525" cy="4124325"/>
            <a:chOff x="3061" y="164"/>
            <a:chExt cx="2246" cy="2598"/>
          </a:xfrm>
        </p:grpSpPr>
        <p:sp>
          <p:nvSpPr>
            <p:cNvPr id="9224" name="Document"/>
            <p:cNvSpPr>
              <a:spLocks noEditPoints="1" noChangeArrowheads="1"/>
            </p:cNvSpPr>
            <p:nvPr/>
          </p:nvSpPr>
          <p:spPr bwMode="auto">
            <a:xfrm>
              <a:off x="3061" y="164"/>
              <a:ext cx="2246" cy="2598"/>
            </a:xfrm>
            <a:custGeom>
              <a:avLst/>
              <a:gdLst>
                <a:gd name="T0" fmla="*/ 1119 w 21600"/>
                <a:gd name="T1" fmla="*/ 2602 h 21600"/>
                <a:gd name="T2" fmla="*/ 9 w 21600"/>
                <a:gd name="T3" fmla="*/ 1305 h 21600"/>
                <a:gd name="T4" fmla="*/ 1119 w 21600"/>
                <a:gd name="T5" fmla="*/ 10 h 21600"/>
                <a:gd name="T6" fmla="*/ 2257 w 21600"/>
                <a:gd name="T7" fmla="*/ 1281 h 21600"/>
                <a:gd name="T8" fmla="*/ 1119 w 21600"/>
                <a:gd name="T9" fmla="*/ 2602 h 21600"/>
                <a:gd name="T10" fmla="*/ 0 w 21600"/>
                <a:gd name="T11" fmla="*/ 0 h 21600"/>
                <a:gd name="T12" fmla="*/ 2246 w 21600"/>
                <a:gd name="T13" fmla="*/ 0 h 21600"/>
                <a:gd name="T14" fmla="*/ 2246 w 21600"/>
                <a:gd name="T15" fmla="*/ 259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981 w 21600"/>
                <a:gd name="T25" fmla="*/ 815 h 21600"/>
                <a:gd name="T26" fmla="*/ 20619 w 21600"/>
                <a:gd name="T27" fmla="*/ 1642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FF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Text Box 7"/>
            <p:cNvSpPr txBox="1">
              <a:spLocks noChangeArrowheads="1"/>
            </p:cNvSpPr>
            <p:nvPr/>
          </p:nvSpPr>
          <p:spPr bwMode="auto">
            <a:xfrm>
              <a:off x="3220" y="328"/>
              <a:ext cx="2087" cy="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Производственные нормы </a:t>
              </a:r>
              <a:r>
                <a:rPr lang="ru-RU" altLang="ru-RU" sz="2400">
                  <a:latin typeface="Tahoma" panose="020B0604030504040204" pitchFamily="34" charset="0"/>
                </a:rPr>
                <a:t>– затраты времени или труда на рабочий процесс целиком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Применяется для нормирования оплаты труда сдельных работ в строительстве, проектирования производства работ. </a:t>
              </a:r>
            </a:p>
            <a:p>
              <a:pPr algn="r"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(ЕНиР, ВНиР, МНиР)</a:t>
              </a:r>
            </a:p>
          </p:txBody>
        </p:sp>
      </p:grpSp>
      <p:grpSp>
        <p:nvGrpSpPr>
          <p:cNvPr id="35" name="Group 5"/>
          <p:cNvGrpSpPr>
            <a:grpSpLocks/>
          </p:cNvGrpSpPr>
          <p:nvPr/>
        </p:nvGrpSpPr>
        <p:grpSpPr bwMode="auto">
          <a:xfrm>
            <a:off x="4287838" y="2393950"/>
            <a:ext cx="3565525" cy="4124325"/>
            <a:chOff x="3061" y="164"/>
            <a:chExt cx="2246" cy="2598"/>
          </a:xfrm>
        </p:grpSpPr>
        <p:sp>
          <p:nvSpPr>
            <p:cNvPr id="36" name="Document"/>
            <p:cNvSpPr>
              <a:spLocks noEditPoints="1" noChangeArrowheads="1"/>
            </p:cNvSpPr>
            <p:nvPr/>
          </p:nvSpPr>
          <p:spPr bwMode="auto">
            <a:xfrm>
              <a:off x="3061" y="164"/>
              <a:ext cx="2246" cy="2598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3220" y="328"/>
              <a:ext cx="2087" cy="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Сметные нормы </a:t>
              </a:r>
              <a:r>
                <a:rPr lang="ru-RU" altLang="ru-RU" sz="2400">
                  <a:latin typeface="Tahoma" panose="020B0604030504040204" pitchFamily="34" charset="0"/>
                </a:rPr>
                <a:t>– нормативы для усредненных условий строительства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Применяется для определения сметной стоимости строительства, проектирования организации строительства. </a:t>
              </a:r>
            </a:p>
            <a:p>
              <a:pPr algn="r"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(ГЭСН, ФЕР, ТЕР, УСН)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070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ECE8BE-931E-4664-8736-9DD4515207C1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17488" y="0"/>
            <a:ext cx="8424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Методы технического нормирования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23850" y="692150"/>
            <a:ext cx="842486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hlink"/>
                </a:solidFill>
                <a:latin typeface="Tahoma" panose="020B0604030504040204" pitchFamily="34" charset="0"/>
              </a:rPr>
              <a:t>1. Опытно-статистический</a:t>
            </a:r>
          </a:p>
          <a:p>
            <a:r>
              <a:rPr lang="ru-RU" altLang="ru-RU" b="1">
                <a:latin typeface="Tahoma" panose="020B0604030504040204" pitchFamily="34" charset="0"/>
              </a:rPr>
              <a:t>    Норма определяется путем обработки данных по трудозатратам и объемам выполненных работ, полученных с ряда строек </a:t>
            </a:r>
          </a:p>
          <a:p>
            <a:r>
              <a:rPr lang="ru-RU" altLang="ru-RU" b="1">
                <a:latin typeface="Tahoma" panose="020B0604030504040204" pitchFamily="34" charset="0"/>
              </a:rPr>
              <a:t>    (скрывает недостатки организации)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hlink"/>
                </a:solidFill>
                <a:latin typeface="Tahoma" panose="020B0604030504040204" pitchFamily="34" charset="0"/>
              </a:rPr>
              <a:t>2. Расчетный метод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latin typeface="Tahoma" panose="020B0604030504040204" pitchFamily="34" charset="0"/>
              </a:rPr>
              <a:t>    Норма определяется в результате расчета трудозатрат на выполнение отдельных элементов процесса с последующей обработкой данных                                                                                (не учитывает конкретных условий строительства)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hlink"/>
                </a:solidFill>
                <a:latin typeface="Tahoma" panose="020B0604030504040204" pitchFamily="34" charset="0"/>
              </a:rPr>
              <a:t>3. Экспертный метод 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latin typeface="Tahoma" panose="020B0604030504040204" pitchFamily="34" charset="0"/>
              </a:rPr>
              <a:t>     Норма выявляется на основе личного опыта эксперта                           Это временная норма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hlink"/>
                </a:solidFill>
                <a:latin typeface="Tahoma" panose="020B0604030504040204" pitchFamily="34" charset="0"/>
              </a:rPr>
              <a:t>4.Метод нормативных наблюдений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latin typeface="Tahoma" panose="020B0604030504040204" pitchFamily="34" charset="0"/>
              </a:rPr>
              <a:t>     Норма определяется непосредственным наблюдением процессов в реальных условиях (</a:t>
            </a:r>
            <a:r>
              <a:rPr lang="ru-RU" altLang="ru-RU" i="1">
                <a:latin typeface="Tahoma" panose="020B0604030504040204" pitchFamily="34" charset="0"/>
              </a:rPr>
              <a:t>фотоучет, хронометраж, фотография рабочего дня</a:t>
            </a:r>
            <a:r>
              <a:rPr lang="ru-RU" altLang="ru-RU" b="1">
                <a:latin typeface="Tahoma" panose="020B0604030504040204" pitchFamily="34" charset="0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ru-RU" altLang="ru-RU" b="1">
                <a:latin typeface="Tahoma" panose="020B0604030504040204" pitchFamily="34" charset="0"/>
              </a:rPr>
              <a:t>     Применяется для разработки производственных норм и решения задач технического нормирования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76901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>
          <a:xfrm>
            <a:off x="468313" y="260350"/>
            <a:ext cx="8183562" cy="692150"/>
          </a:xfrm>
        </p:spPr>
        <p:txBody>
          <a:bodyPr/>
          <a:lstStyle/>
          <a:p>
            <a:pPr algn="ctr"/>
            <a: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рабочего времени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5188" y="1016000"/>
            <a:ext cx="2360612" cy="369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Рабочее время</a:t>
            </a:r>
            <a:endParaRPr lang="ru-RU" b="1" dirty="0"/>
          </a:p>
        </p:txBody>
      </p:sp>
      <p:grpSp>
        <p:nvGrpSpPr>
          <p:cNvPr id="19" name="Группа 18"/>
          <p:cNvGrpSpPr>
            <a:grpSpLocks/>
          </p:cNvGrpSpPr>
          <p:nvPr/>
        </p:nvGrpSpPr>
        <p:grpSpPr bwMode="auto">
          <a:xfrm>
            <a:off x="2395538" y="1385888"/>
            <a:ext cx="4338637" cy="373062"/>
            <a:chOff x="1672046" y="1655509"/>
            <a:chExt cx="4339080" cy="60872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72046" y="1943032"/>
              <a:ext cx="4337493" cy="15542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3848730" y="1655509"/>
              <a:ext cx="3175" cy="31342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1672046" y="1943032"/>
              <a:ext cx="1587" cy="32119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6009539" y="1961165"/>
              <a:ext cx="1587" cy="30306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096963" y="1770063"/>
            <a:ext cx="29083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Нормируемые затраты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816475" y="1760538"/>
            <a:ext cx="3465513" cy="369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Ненормируемые затраты</a:t>
            </a:r>
            <a:endParaRPr lang="ru-RU" dirty="0"/>
          </a:p>
        </p:txBody>
      </p:sp>
      <p:grpSp>
        <p:nvGrpSpPr>
          <p:cNvPr id="31" name="Группа 30"/>
          <p:cNvGrpSpPr>
            <a:grpSpLocks/>
          </p:cNvGrpSpPr>
          <p:nvPr/>
        </p:nvGrpSpPr>
        <p:grpSpPr bwMode="auto">
          <a:xfrm>
            <a:off x="1096963" y="2143125"/>
            <a:ext cx="2281237" cy="303213"/>
            <a:chOff x="1672046" y="1655509"/>
            <a:chExt cx="4339080" cy="608720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1672046" y="1942340"/>
              <a:ext cx="4336061" cy="1593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3849134" y="1655509"/>
              <a:ext cx="3020" cy="31232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1672046" y="1942340"/>
              <a:ext cx="3019" cy="32188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H="1">
              <a:off x="6008107" y="1961462"/>
              <a:ext cx="3019" cy="30276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414338" y="2444750"/>
            <a:ext cx="1606550" cy="584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/>
              <a:t>Работа по заданию</a:t>
            </a:r>
            <a:endParaRPr lang="ru-RU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141538" y="2427288"/>
            <a:ext cx="2482850" cy="584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/>
              <a:t>Регламентированные перерывы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53188" y="2446338"/>
            <a:ext cx="2403475" cy="831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 err="1"/>
              <a:t>Нерегламентирован-ные</a:t>
            </a:r>
            <a:r>
              <a:rPr lang="ru-RU" sz="1600" dirty="0"/>
              <a:t> перерывы (простои)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25988" y="2427288"/>
            <a:ext cx="1604962" cy="5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/>
              <a:t>Работа не по заданию</a:t>
            </a:r>
            <a:endParaRPr lang="ru-RU" sz="1600" dirty="0"/>
          </a:p>
        </p:txBody>
      </p:sp>
      <p:grpSp>
        <p:nvGrpSpPr>
          <p:cNvPr id="40" name="Группа 39"/>
          <p:cNvGrpSpPr>
            <a:grpSpLocks/>
          </p:cNvGrpSpPr>
          <p:nvPr/>
        </p:nvGrpSpPr>
        <p:grpSpPr bwMode="auto">
          <a:xfrm>
            <a:off x="5581650" y="2135188"/>
            <a:ext cx="2282825" cy="303212"/>
            <a:chOff x="1672046" y="1655509"/>
            <a:chExt cx="4339080" cy="60872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1672046" y="1942341"/>
              <a:ext cx="4336064" cy="1593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3850638" y="1655509"/>
              <a:ext cx="0" cy="31232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1672046" y="1942341"/>
              <a:ext cx="3018" cy="32188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6008110" y="1961463"/>
              <a:ext cx="3016" cy="30276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353805" y="3350109"/>
            <a:ext cx="677108" cy="28329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Время оперативной работы</a:t>
            </a:r>
            <a:endParaRPr lang="ru-RU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1268205" y="3341399"/>
            <a:ext cx="677108" cy="28503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Подготовительно-заключительные  работы</a:t>
            </a:r>
            <a:endParaRPr lang="ru-RU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264228" y="3419776"/>
            <a:ext cx="677108" cy="26152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Отдых и личные надобности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78925" y="3428487"/>
            <a:ext cx="677108" cy="2571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Технологические перерывы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86468" y="3419777"/>
            <a:ext cx="677108" cy="2371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Непредвиденная работа</a:t>
            </a:r>
            <a:endParaRPr lang="ru-RU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5648618" y="3419777"/>
            <a:ext cx="430887" cy="2371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Лишняя работа</a:t>
            </a:r>
            <a:endParaRPr lang="ru-RU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6487886" y="3509555"/>
            <a:ext cx="677108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Плохая организация работ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5201" y="3509555"/>
            <a:ext cx="677108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Нарушения трудовой дисциплины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99270" y="3526971"/>
            <a:ext cx="430887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ru-RU" sz="1600" dirty="0"/>
              <a:t>Случайные причины</a:t>
            </a:r>
          </a:p>
        </p:txBody>
      </p:sp>
      <p:grpSp>
        <p:nvGrpSpPr>
          <p:cNvPr id="54" name="Группа 53"/>
          <p:cNvGrpSpPr>
            <a:grpSpLocks/>
          </p:cNvGrpSpPr>
          <p:nvPr/>
        </p:nvGrpSpPr>
        <p:grpSpPr bwMode="auto">
          <a:xfrm>
            <a:off x="584200" y="3032125"/>
            <a:ext cx="1017588" cy="303213"/>
            <a:chOff x="1672046" y="1655509"/>
            <a:chExt cx="4339080" cy="608720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>
              <a:off x="1672046" y="1942340"/>
              <a:ext cx="4339080" cy="1593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3851739" y="1655509"/>
              <a:ext cx="0" cy="31232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H="1">
              <a:off x="1672046" y="1942340"/>
              <a:ext cx="0" cy="32188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H="1">
              <a:off x="6011126" y="1961462"/>
              <a:ext cx="0" cy="30276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/>
          <p:cNvGrpSpPr>
            <a:grpSpLocks/>
          </p:cNvGrpSpPr>
          <p:nvPr/>
        </p:nvGrpSpPr>
        <p:grpSpPr bwMode="auto">
          <a:xfrm>
            <a:off x="2560638" y="3022600"/>
            <a:ext cx="1166812" cy="407988"/>
            <a:chOff x="1672046" y="1655509"/>
            <a:chExt cx="4339080" cy="608720"/>
          </a:xfrm>
        </p:grpSpPr>
        <p:cxnSp>
          <p:nvCxnSpPr>
            <p:cNvPr id="60" name="Прямая соединительная линия 59"/>
            <p:cNvCxnSpPr/>
            <p:nvPr/>
          </p:nvCxnSpPr>
          <p:spPr>
            <a:xfrm>
              <a:off x="1672046" y="1942105"/>
              <a:ext cx="4339080" cy="1657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>
              <a:off x="3850440" y="1655509"/>
              <a:ext cx="0" cy="31265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1672046" y="1942105"/>
              <a:ext cx="0" cy="32212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flipH="1">
              <a:off x="6011126" y="1961054"/>
              <a:ext cx="0" cy="30317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Группа 63"/>
          <p:cNvGrpSpPr>
            <a:grpSpLocks/>
          </p:cNvGrpSpPr>
          <p:nvPr/>
        </p:nvGrpSpPr>
        <p:grpSpPr bwMode="auto">
          <a:xfrm>
            <a:off x="5086350" y="3022600"/>
            <a:ext cx="800100" cy="407988"/>
            <a:chOff x="1672046" y="1655509"/>
            <a:chExt cx="4339080" cy="608720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1672046" y="1942105"/>
              <a:ext cx="4339080" cy="1657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H="1">
              <a:off x="3850198" y="1655509"/>
              <a:ext cx="0" cy="31265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1672046" y="1942105"/>
              <a:ext cx="0" cy="32212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6011126" y="1961054"/>
              <a:ext cx="0" cy="30317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Группа 68"/>
          <p:cNvGrpSpPr>
            <a:grpSpLocks/>
          </p:cNvGrpSpPr>
          <p:nvPr/>
        </p:nvGrpSpPr>
        <p:grpSpPr bwMode="auto">
          <a:xfrm>
            <a:off x="6748463" y="3278188"/>
            <a:ext cx="1778000" cy="274637"/>
            <a:chOff x="1672046" y="1577747"/>
            <a:chExt cx="4339080" cy="68648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1672046" y="1942813"/>
              <a:ext cx="4335205" cy="15872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>
              <a:stCxn id="38" idx="2"/>
              <a:endCxn id="52" idx="0"/>
            </p:cNvCxnSpPr>
            <p:nvPr/>
          </p:nvCxnSpPr>
          <p:spPr>
            <a:xfrm flipH="1">
              <a:off x="3880328" y="1577747"/>
              <a:ext cx="3873" cy="579344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H="1">
              <a:off x="1672046" y="1942813"/>
              <a:ext cx="3873" cy="321416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flipH="1">
              <a:off x="6007251" y="1958686"/>
              <a:ext cx="3875" cy="30554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365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539750" y="333375"/>
            <a:ext cx="8183563" cy="12414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измерения труда рабочих, времени их работы и использования машин применяются следующие нормы:</a:t>
            </a:r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323850" y="1484313"/>
            <a:ext cx="3671888" cy="4076700"/>
            <a:chOff x="2245" y="527"/>
            <a:chExt cx="2313" cy="2568"/>
          </a:xfrm>
        </p:grpSpPr>
        <p:sp>
          <p:nvSpPr>
            <p:cNvPr id="12305" name="Document"/>
            <p:cNvSpPr>
              <a:spLocks noEditPoints="1" noChangeArrowheads="1"/>
            </p:cNvSpPr>
            <p:nvPr/>
          </p:nvSpPr>
          <p:spPr bwMode="auto">
            <a:xfrm>
              <a:off x="2245" y="527"/>
              <a:ext cx="2246" cy="2568"/>
            </a:xfrm>
            <a:custGeom>
              <a:avLst/>
              <a:gdLst>
                <a:gd name="T0" fmla="*/ 1119 w 21600"/>
                <a:gd name="T1" fmla="*/ 2572 h 21600"/>
                <a:gd name="T2" fmla="*/ 9 w 21600"/>
                <a:gd name="T3" fmla="*/ 1290 h 21600"/>
                <a:gd name="T4" fmla="*/ 1119 w 21600"/>
                <a:gd name="T5" fmla="*/ 10 h 21600"/>
                <a:gd name="T6" fmla="*/ 2257 w 21600"/>
                <a:gd name="T7" fmla="*/ 1266 h 21600"/>
                <a:gd name="T8" fmla="*/ 1119 w 21600"/>
                <a:gd name="T9" fmla="*/ 2572 h 21600"/>
                <a:gd name="T10" fmla="*/ 0 w 21600"/>
                <a:gd name="T11" fmla="*/ 0 h 21600"/>
                <a:gd name="T12" fmla="*/ 2246 w 21600"/>
                <a:gd name="T13" fmla="*/ 0 h 21600"/>
                <a:gd name="T14" fmla="*/ 2246 w 21600"/>
                <a:gd name="T15" fmla="*/ 25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981 w 21600"/>
                <a:gd name="T25" fmla="*/ 816 h 21600"/>
                <a:gd name="T26" fmla="*/ 20619 w 21600"/>
                <a:gd name="T27" fmla="*/ 1642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6" name="Text Box 13"/>
            <p:cNvSpPr txBox="1">
              <a:spLocks noChangeArrowheads="1"/>
            </p:cNvSpPr>
            <p:nvPr/>
          </p:nvSpPr>
          <p:spPr bwMode="auto">
            <a:xfrm>
              <a:off x="2245" y="663"/>
              <a:ext cx="2313" cy="2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 b="1">
                  <a:latin typeface="Tahoma" panose="020B0604030504040204" pitchFamily="34" charset="0"/>
                </a:rPr>
                <a:t>Норма затрат труда (Н</a:t>
              </a:r>
              <a:r>
                <a:rPr lang="ru-RU" altLang="ru-RU" b="1" baseline="-25000">
                  <a:latin typeface="Tahoma" panose="020B0604030504040204" pitchFamily="34" charset="0"/>
                </a:rPr>
                <a:t>з.т.</a:t>
              </a:r>
              <a:r>
                <a:rPr lang="ru-RU" altLang="ru-RU" b="1">
                  <a:latin typeface="Tahoma" panose="020B0604030504040204" pitchFamily="34" charset="0"/>
                </a:rPr>
                <a:t>) </a:t>
              </a:r>
              <a:r>
                <a:rPr lang="ru-RU" altLang="ru-RU">
                  <a:latin typeface="Tahoma" panose="020B0604030504040204" pitchFamily="34" charset="0"/>
                </a:rPr>
                <a:t>– это количество затрат труда (приведенное рабочее время), установленное на выполнение единицы продукции рабочими соответствующей специальности и квалификации в условиях нормали. </a:t>
              </a:r>
              <a:r>
                <a:rPr lang="en-US" altLang="ru-RU">
                  <a:latin typeface="Tahoma" panose="020B0604030504040204" pitchFamily="34" charset="0"/>
                </a:rPr>
                <a:t>[</a:t>
              </a:r>
              <a:r>
                <a:rPr lang="ru-RU" altLang="ru-RU">
                  <a:latin typeface="Tahoma" panose="020B0604030504040204" pitchFamily="34" charset="0"/>
                </a:rPr>
                <a:t>чел-ч</a:t>
              </a:r>
              <a:r>
                <a:rPr lang="en-US" altLang="ru-RU">
                  <a:latin typeface="Tahoma" panose="020B0604030504040204" pitchFamily="34" charset="0"/>
                </a:rPr>
                <a:t>/</a:t>
              </a:r>
              <a:r>
                <a:rPr lang="ru-RU" altLang="ru-RU">
                  <a:latin typeface="Tahoma" panose="020B0604030504040204" pitchFamily="34" charset="0"/>
                </a:rPr>
                <a:t>м</a:t>
              </a:r>
              <a:r>
                <a:rPr lang="ru-RU" altLang="ru-RU" baseline="30000">
                  <a:latin typeface="Tahoma" panose="020B0604030504040204" pitchFamily="34" charset="0"/>
                </a:rPr>
                <a:t>3</a:t>
              </a:r>
              <a:r>
                <a:rPr lang="ru-RU" altLang="ru-RU">
                  <a:latin typeface="Tahoma" panose="020B0604030504040204" pitchFamily="34" charset="0"/>
                </a:rPr>
                <a:t>, чел-дн</a:t>
              </a:r>
              <a:r>
                <a:rPr lang="en-US" altLang="ru-RU">
                  <a:latin typeface="Tahoma" panose="020B0604030504040204" pitchFamily="34" charset="0"/>
                </a:rPr>
                <a:t>/</a:t>
              </a:r>
              <a:r>
                <a:rPr lang="ru-RU" altLang="ru-RU">
                  <a:latin typeface="Tahoma" panose="020B0604030504040204" pitchFamily="34" charset="0"/>
                </a:rPr>
                <a:t>100м</a:t>
              </a:r>
              <a:r>
                <a:rPr lang="ru-RU" altLang="ru-RU" baseline="30000">
                  <a:latin typeface="Tahoma" panose="020B0604030504040204" pitchFamily="34" charset="0"/>
                </a:rPr>
                <a:t>2 </a:t>
              </a:r>
              <a:r>
                <a:rPr lang="ru-RU" altLang="ru-RU">
                  <a:latin typeface="Tahoma" panose="020B0604030504040204" pitchFamily="34" charset="0"/>
                </a:rPr>
                <a:t>и т.д.</a:t>
              </a:r>
              <a:r>
                <a:rPr lang="en-US" altLang="ru-RU">
                  <a:latin typeface="Tahoma" panose="020B0604030504040204" pitchFamily="34" charset="0"/>
                </a:rPr>
                <a:t> ]</a:t>
              </a:r>
              <a:r>
                <a:rPr lang="ru-RU" altLang="ru-RU">
                  <a:latin typeface="Tahoma" panose="020B0604030504040204" pitchFamily="34" charset="0"/>
                </a:rPr>
                <a:t> </a:t>
              </a:r>
            </a:p>
            <a:p>
              <a:pPr algn="r"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Характеризует трудоемкость процесса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     </a:t>
              </a:r>
              <a:endParaRPr lang="ru-RU" altLang="ru-RU">
                <a:latin typeface="Tahoma" panose="020B0604030504040204" pitchFamily="34" charset="0"/>
              </a:endParaRPr>
            </a:p>
          </p:txBody>
        </p:sp>
      </p:grpSp>
      <p:grpSp>
        <p:nvGrpSpPr>
          <p:cNvPr id="27" name="Group 8"/>
          <p:cNvGrpSpPr>
            <a:grpSpLocks/>
          </p:cNvGrpSpPr>
          <p:nvPr/>
        </p:nvGrpSpPr>
        <p:grpSpPr bwMode="auto">
          <a:xfrm>
            <a:off x="468313" y="2060575"/>
            <a:ext cx="3673475" cy="4076700"/>
            <a:chOff x="2245" y="527"/>
            <a:chExt cx="2314" cy="2568"/>
          </a:xfrm>
        </p:grpSpPr>
        <p:sp>
          <p:nvSpPr>
            <p:cNvPr id="12303" name="Document"/>
            <p:cNvSpPr>
              <a:spLocks noEditPoints="1" noChangeArrowheads="1"/>
            </p:cNvSpPr>
            <p:nvPr/>
          </p:nvSpPr>
          <p:spPr bwMode="auto">
            <a:xfrm>
              <a:off x="2245" y="527"/>
              <a:ext cx="2246" cy="2568"/>
            </a:xfrm>
            <a:custGeom>
              <a:avLst/>
              <a:gdLst>
                <a:gd name="T0" fmla="*/ 1119 w 21600"/>
                <a:gd name="T1" fmla="*/ 2572 h 21600"/>
                <a:gd name="T2" fmla="*/ 9 w 21600"/>
                <a:gd name="T3" fmla="*/ 1290 h 21600"/>
                <a:gd name="T4" fmla="*/ 1119 w 21600"/>
                <a:gd name="T5" fmla="*/ 10 h 21600"/>
                <a:gd name="T6" fmla="*/ 2257 w 21600"/>
                <a:gd name="T7" fmla="*/ 1266 h 21600"/>
                <a:gd name="T8" fmla="*/ 1119 w 21600"/>
                <a:gd name="T9" fmla="*/ 2572 h 21600"/>
                <a:gd name="T10" fmla="*/ 0 w 21600"/>
                <a:gd name="T11" fmla="*/ 0 h 21600"/>
                <a:gd name="T12" fmla="*/ 2246 w 21600"/>
                <a:gd name="T13" fmla="*/ 0 h 21600"/>
                <a:gd name="T14" fmla="*/ 2246 w 21600"/>
                <a:gd name="T15" fmla="*/ 256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981 w 21600"/>
                <a:gd name="T25" fmla="*/ 816 h 21600"/>
                <a:gd name="T26" fmla="*/ 20619 w 21600"/>
                <a:gd name="T27" fmla="*/ 1642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Text Box 10"/>
            <p:cNvSpPr txBox="1">
              <a:spLocks noChangeArrowheads="1"/>
            </p:cNvSpPr>
            <p:nvPr/>
          </p:nvSpPr>
          <p:spPr bwMode="auto">
            <a:xfrm>
              <a:off x="2336" y="572"/>
              <a:ext cx="2223" cy="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 b="1">
                  <a:latin typeface="Tahoma" panose="020B0604030504040204" pitchFamily="34" charset="0"/>
                </a:rPr>
                <a:t>Норма времени (Н</a:t>
              </a:r>
              <a:r>
                <a:rPr lang="ru-RU" altLang="ru-RU" b="1" baseline="-25000">
                  <a:latin typeface="Tahoma" panose="020B0604030504040204" pitchFamily="34" charset="0"/>
                </a:rPr>
                <a:t>вр.</a:t>
              </a:r>
              <a:r>
                <a:rPr lang="ru-RU" altLang="ru-RU" b="1">
                  <a:latin typeface="Tahoma" panose="020B0604030504040204" pitchFamily="34" charset="0"/>
                </a:rPr>
                <a:t>) </a:t>
              </a:r>
              <a:r>
                <a:rPr lang="ru-RU" altLang="ru-RU">
                  <a:latin typeface="Tahoma" panose="020B0604030504040204" pitchFamily="34" charset="0"/>
                </a:rPr>
                <a:t>– это количество текущего времени, установленное на выполнение единицы продукции рабочими соответствующей специальности и квалификации (машиной), работающими в условиях нормали </a:t>
              </a:r>
              <a:r>
                <a:rPr lang="en-US" altLang="ru-RU">
                  <a:latin typeface="Tahoma" panose="020B0604030504040204" pitchFamily="34" charset="0"/>
                </a:rPr>
                <a:t>[</a:t>
              </a:r>
              <a:r>
                <a:rPr lang="ru-RU" altLang="ru-RU">
                  <a:latin typeface="Tahoma" panose="020B0604030504040204" pitchFamily="34" charset="0"/>
                </a:rPr>
                <a:t>ч</a:t>
              </a:r>
              <a:r>
                <a:rPr lang="en-US" altLang="ru-RU">
                  <a:latin typeface="Tahoma" panose="020B0604030504040204" pitchFamily="34" charset="0"/>
                </a:rPr>
                <a:t>/</a:t>
              </a:r>
              <a:r>
                <a:rPr lang="ru-RU" altLang="ru-RU">
                  <a:latin typeface="Tahoma" panose="020B0604030504040204" pitchFamily="34" charset="0"/>
                </a:rPr>
                <a:t>м</a:t>
              </a:r>
              <a:r>
                <a:rPr lang="ru-RU" altLang="ru-RU" baseline="30000">
                  <a:latin typeface="Tahoma" panose="020B0604030504040204" pitchFamily="34" charset="0"/>
                </a:rPr>
                <a:t>3</a:t>
              </a:r>
              <a:r>
                <a:rPr lang="ru-RU" altLang="ru-RU" sz="1600">
                  <a:latin typeface="Tahoma" panose="020B0604030504040204" pitchFamily="34" charset="0"/>
                </a:rPr>
                <a:t>, </a:t>
              </a:r>
              <a:r>
                <a:rPr lang="ru-RU" altLang="ru-RU">
                  <a:latin typeface="Tahoma" panose="020B0604030504040204" pitchFamily="34" charset="0"/>
                </a:rPr>
                <a:t>дн</a:t>
              </a:r>
              <a:r>
                <a:rPr lang="en-US" altLang="ru-RU">
                  <a:latin typeface="Tahoma" panose="020B0604030504040204" pitchFamily="34" charset="0"/>
                </a:rPr>
                <a:t>/</a:t>
              </a:r>
              <a:r>
                <a:rPr lang="ru-RU" altLang="ru-RU">
                  <a:latin typeface="Tahoma" panose="020B0604030504040204" pitchFamily="34" charset="0"/>
                </a:rPr>
                <a:t>100м</a:t>
              </a:r>
              <a:r>
                <a:rPr lang="ru-RU" altLang="ru-RU" baseline="30000">
                  <a:latin typeface="Tahoma" panose="020B0604030504040204" pitchFamily="34" charset="0"/>
                </a:rPr>
                <a:t>2 </a:t>
              </a:r>
              <a:r>
                <a:rPr lang="ru-RU" altLang="ru-RU">
                  <a:latin typeface="Tahoma" panose="020B0604030504040204" pitchFamily="34" charset="0"/>
                </a:rPr>
                <a:t>и т.д.</a:t>
              </a:r>
              <a:r>
                <a:rPr lang="en-US" altLang="ru-RU">
                  <a:latin typeface="Tahoma" panose="020B0604030504040204" pitchFamily="34" charset="0"/>
                </a:rPr>
                <a:t>].</a:t>
              </a:r>
              <a:endParaRPr lang="ru-RU" altLang="ru-RU">
                <a:latin typeface="Tahoma" panose="020B0604030504040204" pitchFamily="34" charset="0"/>
              </a:endParaRPr>
            </a:p>
            <a:p>
              <a:pPr algn="r">
                <a:spcBef>
                  <a:spcPct val="50000"/>
                </a:spcBef>
              </a:pPr>
              <a:endParaRPr lang="ru-RU" altLang="ru-RU" sz="1600">
                <a:latin typeface="Tahoma" panose="020B0604030504040204" pitchFamily="34" charset="0"/>
              </a:endParaRPr>
            </a:p>
            <a:p>
              <a:pPr algn="r"/>
              <a:r>
                <a:rPr lang="ru-RU" altLang="ru-RU" sz="1600">
                  <a:latin typeface="Tahoma" panose="020B0604030504040204" pitchFamily="34" charset="0"/>
                </a:rPr>
                <a:t>Характеризует продолжительность процесса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1600">
                  <a:latin typeface="Tahoma" panose="020B0604030504040204" pitchFamily="34" charset="0"/>
                </a:rPr>
                <a:t>              </a:t>
              </a:r>
              <a:endParaRPr lang="ru-RU" altLang="ru-RU" baseline="30000">
                <a:latin typeface="Tahoma" panose="020B0604030504040204" pitchFamily="34" charset="0"/>
              </a:endParaRPr>
            </a:p>
          </p:txBody>
        </p:sp>
      </p:grpSp>
      <p:grpSp>
        <p:nvGrpSpPr>
          <p:cNvPr id="36" name="Group 17"/>
          <p:cNvGrpSpPr>
            <a:grpSpLocks/>
          </p:cNvGrpSpPr>
          <p:nvPr/>
        </p:nvGrpSpPr>
        <p:grpSpPr bwMode="auto">
          <a:xfrm>
            <a:off x="4572000" y="1268413"/>
            <a:ext cx="3889375" cy="1512887"/>
            <a:chOff x="2200" y="1071"/>
            <a:chExt cx="2450" cy="953"/>
          </a:xfrm>
        </p:grpSpPr>
        <p:sp>
          <p:nvSpPr>
            <p:cNvPr id="12301" name="AutoShape 18"/>
            <p:cNvSpPr>
              <a:spLocks noChangeArrowheads="1"/>
            </p:cNvSpPr>
            <p:nvPr/>
          </p:nvSpPr>
          <p:spPr bwMode="auto">
            <a:xfrm>
              <a:off x="2200" y="1071"/>
              <a:ext cx="2450" cy="953"/>
            </a:xfrm>
            <a:prstGeom prst="bevel">
              <a:avLst>
                <a:gd name="adj" fmla="val 12500"/>
              </a:avLst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302" name="Text Box 19"/>
            <p:cNvSpPr txBox="1">
              <a:spLocks noChangeArrowheads="1"/>
            </p:cNvSpPr>
            <p:nvPr/>
          </p:nvSpPr>
          <p:spPr bwMode="auto">
            <a:xfrm>
              <a:off x="2336" y="1298"/>
              <a:ext cx="2041" cy="514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ru-RU" altLang="ru-RU" sz="2000" b="1">
                  <a:solidFill>
                    <a:srgbClr val="663300"/>
                  </a:solidFill>
                  <a:latin typeface="Tahoma" panose="020B0604030504040204" pitchFamily="34" charset="0"/>
                </a:rPr>
                <a:t>Н</a:t>
              </a:r>
              <a:r>
                <a:rPr lang="ru-RU" altLang="ru-RU" sz="2000" b="1" baseline="-25000">
                  <a:solidFill>
                    <a:srgbClr val="663300"/>
                  </a:solidFill>
                  <a:latin typeface="Tahoma" panose="020B0604030504040204" pitchFamily="34" charset="0"/>
                </a:rPr>
                <a:t>з.т.</a:t>
              </a:r>
              <a:r>
                <a:rPr lang="ru-RU" altLang="ru-RU" sz="2000" b="1">
                  <a:solidFill>
                    <a:srgbClr val="663300"/>
                  </a:solidFill>
                  <a:latin typeface="Tahoma" panose="020B0604030504040204" pitchFamily="34" charset="0"/>
                </a:rPr>
                <a:t> = Н</a:t>
              </a:r>
              <a:r>
                <a:rPr lang="ru-RU" altLang="ru-RU" sz="2000" b="1" baseline="-25000">
                  <a:solidFill>
                    <a:srgbClr val="663300"/>
                  </a:solidFill>
                  <a:latin typeface="Tahoma" panose="020B0604030504040204" pitchFamily="34" charset="0"/>
                </a:rPr>
                <a:t>вр.</a:t>
              </a:r>
              <a:r>
                <a:rPr lang="ru-RU" altLang="ru-RU" sz="2000" b="1">
                  <a:solidFill>
                    <a:srgbClr val="663300"/>
                  </a:solidFill>
                  <a:latin typeface="Tahoma" panose="020B0604030504040204" pitchFamily="34" charset="0"/>
                </a:rPr>
                <a:t>*</a:t>
              </a:r>
              <a:r>
                <a:rPr lang="en-US" altLang="ru-RU" sz="2000" b="1" i="1">
                  <a:solidFill>
                    <a:srgbClr val="663300"/>
                  </a:solidFill>
                  <a:latin typeface="Tahoma" panose="020B0604030504040204" pitchFamily="34" charset="0"/>
                </a:rPr>
                <a:t>N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ru-RU" i="1">
                  <a:solidFill>
                    <a:srgbClr val="663300"/>
                  </a:solidFill>
                  <a:latin typeface="Tahoma" panose="020B0604030504040204" pitchFamily="34" charset="0"/>
                </a:rPr>
                <a:t>N</a:t>
              </a:r>
              <a:r>
                <a:rPr lang="ru-RU" altLang="ru-RU" i="1">
                  <a:solidFill>
                    <a:srgbClr val="663300"/>
                  </a:solidFill>
                  <a:latin typeface="Tahoma" panose="020B0604030504040204" pitchFamily="34" charset="0"/>
                </a:rPr>
                <a:t> </a:t>
              </a:r>
              <a:r>
                <a:rPr lang="en-US" altLang="ru-RU">
                  <a:solidFill>
                    <a:srgbClr val="663300"/>
                  </a:solidFill>
                  <a:latin typeface="Tahoma" panose="020B0604030504040204" pitchFamily="34" charset="0"/>
                </a:rPr>
                <a:t>-</a:t>
              </a:r>
              <a:r>
                <a:rPr lang="ru-RU" altLang="ru-RU">
                  <a:solidFill>
                    <a:srgbClr val="663300"/>
                  </a:solidFill>
                  <a:latin typeface="Tahoma" panose="020B0604030504040204" pitchFamily="34" charset="0"/>
                </a:rPr>
                <a:t> число человек в звене</a:t>
              </a:r>
            </a:p>
          </p:txBody>
        </p:sp>
      </p:grpSp>
      <p:grpSp>
        <p:nvGrpSpPr>
          <p:cNvPr id="39" name="Group 20"/>
          <p:cNvGrpSpPr>
            <a:grpSpLocks/>
          </p:cNvGrpSpPr>
          <p:nvPr/>
        </p:nvGrpSpPr>
        <p:grpSpPr bwMode="auto">
          <a:xfrm>
            <a:off x="755650" y="2492375"/>
            <a:ext cx="3671888" cy="4103688"/>
            <a:chOff x="2064" y="1117"/>
            <a:chExt cx="2313" cy="2585"/>
          </a:xfrm>
        </p:grpSpPr>
        <p:sp>
          <p:nvSpPr>
            <p:cNvPr id="12298" name="Document"/>
            <p:cNvSpPr>
              <a:spLocks noEditPoints="1" noChangeArrowheads="1"/>
            </p:cNvSpPr>
            <p:nvPr/>
          </p:nvSpPr>
          <p:spPr bwMode="auto">
            <a:xfrm>
              <a:off x="2064" y="1117"/>
              <a:ext cx="2313" cy="2585"/>
            </a:xfrm>
            <a:custGeom>
              <a:avLst/>
              <a:gdLst>
                <a:gd name="T0" fmla="*/ 1152 w 21600"/>
                <a:gd name="T1" fmla="*/ 2589 h 21600"/>
                <a:gd name="T2" fmla="*/ 9 w 21600"/>
                <a:gd name="T3" fmla="*/ 1298 h 21600"/>
                <a:gd name="T4" fmla="*/ 1152 w 21600"/>
                <a:gd name="T5" fmla="*/ 10 h 21600"/>
                <a:gd name="T6" fmla="*/ 2324 w 21600"/>
                <a:gd name="T7" fmla="*/ 1275 h 21600"/>
                <a:gd name="T8" fmla="*/ 1152 w 21600"/>
                <a:gd name="T9" fmla="*/ 2589 h 21600"/>
                <a:gd name="T10" fmla="*/ 0 w 21600"/>
                <a:gd name="T11" fmla="*/ 0 h 21600"/>
                <a:gd name="T12" fmla="*/ 2313 w 21600"/>
                <a:gd name="T13" fmla="*/ 0 h 21600"/>
                <a:gd name="T14" fmla="*/ 2313 w 21600"/>
                <a:gd name="T15" fmla="*/ 258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981 w 21600"/>
                <a:gd name="T25" fmla="*/ 819 h 21600"/>
                <a:gd name="T26" fmla="*/ 20619 w 21600"/>
                <a:gd name="T27" fmla="*/ 1642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Text Box 22"/>
            <p:cNvSpPr txBox="1">
              <a:spLocks noChangeArrowheads="1"/>
            </p:cNvSpPr>
            <p:nvPr/>
          </p:nvSpPr>
          <p:spPr bwMode="auto">
            <a:xfrm>
              <a:off x="2109" y="1162"/>
              <a:ext cx="2132" cy="2065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ru-RU" altLang="ru-RU" b="1">
                  <a:latin typeface="Tahoma" panose="020B0604030504040204" pitchFamily="34" charset="0"/>
                </a:rPr>
                <a:t>Норма выработки (Н</a:t>
              </a:r>
              <a:r>
                <a:rPr lang="ru-RU" altLang="ru-RU" b="1" baseline="-25000">
                  <a:latin typeface="Tahoma" panose="020B0604030504040204" pitchFamily="34" charset="0"/>
                </a:rPr>
                <a:t>выр.</a:t>
              </a:r>
              <a:r>
                <a:rPr lang="ru-RU" altLang="ru-RU" b="1">
                  <a:latin typeface="Tahoma" panose="020B0604030504040204" pitchFamily="34" charset="0"/>
                </a:rPr>
                <a:t>) </a:t>
              </a:r>
              <a:r>
                <a:rPr lang="ru-RU" altLang="ru-RU">
                  <a:latin typeface="Tahoma" panose="020B0604030504040204" pitchFamily="34" charset="0"/>
                </a:rPr>
                <a:t>– это количество продукции, которое должно быть произведено за единицу времени рабочими соответствующей профессии и квалификации в условиях нормали </a:t>
              </a:r>
              <a:r>
                <a:rPr lang="en-US" altLang="ru-RU">
                  <a:latin typeface="Tahoma" panose="020B0604030504040204" pitchFamily="34" charset="0"/>
                </a:rPr>
                <a:t>[</a:t>
              </a:r>
              <a:r>
                <a:rPr lang="ru-RU" altLang="ru-RU">
                  <a:latin typeface="Tahoma" panose="020B0604030504040204" pitchFamily="34" charset="0"/>
                </a:rPr>
                <a:t>п.м./ч; м</a:t>
              </a:r>
              <a:r>
                <a:rPr lang="ru-RU" altLang="ru-RU" baseline="30000">
                  <a:latin typeface="Tahoma" panose="020B0604030504040204" pitchFamily="34" charset="0"/>
                </a:rPr>
                <a:t>3</a:t>
              </a:r>
              <a:r>
                <a:rPr lang="en-US" altLang="ru-RU">
                  <a:latin typeface="Tahoma" panose="020B0604030504040204" pitchFamily="34" charset="0"/>
                </a:rPr>
                <a:t>/c</a:t>
              </a:r>
              <a:r>
                <a:rPr lang="ru-RU" altLang="ru-RU">
                  <a:latin typeface="Tahoma" panose="020B0604030504040204" pitchFamily="34" charset="0"/>
                </a:rPr>
                <a:t>мену и т.д.</a:t>
              </a:r>
              <a:r>
                <a:rPr lang="en-US" altLang="ru-RU">
                  <a:latin typeface="Tahoma" panose="020B0604030504040204" pitchFamily="34" charset="0"/>
                </a:rPr>
                <a:t>].</a:t>
              </a:r>
              <a:r>
                <a:rPr lang="ru-RU" altLang="ru-RU">
                  <a:latin typeface="Tahoma" panose="020B0604030504040204" pitchFamily="34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ru-RU" altLang="ru-RU">
                  <a:latin typeface="Tahoma" panose="020B0604030504040204" pitchFamily="34" charset="0"/>
                </a:rPr>
                <a:t>Для машины – </a:t>
              </a:r>
              <a:r>
                <a:rPr lang="ru-RU" altLang="ru-RU" b="1" i="1">
                  <a:latin typeface="Tahoma" panose="020B0604030504040204" pitchFamily="34" charset="0"/>
                </a:rPr>
                <a:t>производительность.</a:t>
              </a:r>
            </a:p>
          </p:txBody>
        </p:sp>
        <p:sp>
          <p:nvSpPr>
            <p:cNvPr id="12300" name="Text Box 23"/>
            <p:cNvSpPr txBox="1">
              <a:spLocks noChangeArrowheads="1"/>
            </p:cNvSpPr>
            <p:nvPr/>
          </p:nvSpPr>
          <p:spPr bwMode="auto">
            <a:xfrm>
              <a:off x="2699" y="3249"/>
              <a:ext cx="154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ru-RU" altLang="ru-RU">
                <a:latin typeface="Tahoma" panose="020B0604030504040204" pitchFamily="34" charset="0"/>
              </a:endParaRPr>
            </a:p>
          </p:txBody>
        </p:sp>
      </p:grpSp>
      <p:grpSp>
        <p:nvGrpSpPr>
          <p:cNvPr id="43" name="Group 24"/>
          <p:cNvGrpSpPr>
            <a:grpSpLocks/>
          </p:cNvGrpSpPr>
          <p:nvPr/>
        </p:nvGrpSpPr>
        <p:grpSpPr bwMode="auto">
          <a:xfrm>
            <a:off x="4932363" y="3284538"/>
            <a:ext cx="3543300" cy="2376487"/>
            <a:chOff x="249" y="1253"/>
            <a:chExt cx="2232" cy="1497"/>
          </a:xfrm>
        </p:grpSpPr>
        <p:sp>
          <p:nvSpPr>
            <p:cNvPr id="12296" name="AutoShape 25"/>
            <p:cNvSpPr>
              <a:spLocks noChangeArrowheads="1"/>
            </p:cNvSpPr>
            <p:nvPr/>
          </p:nvSpPr>
          <p:spPr bwMode="auto">
            <a:xfrm>
              <a:off x="249" y="1253"/>
              <a:ext cx="2232" cy="1497"/>
            </a:xfrm>
            <a:prstGeom prst="bevel">
              <a:avLst>
                <a:gd name="adj" fmla="val 125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2297" name="Text Box 26"/>
            <p:cNvSpPr txBox="1">
              <a:spLocks noChangeArrowheads="1"/>
            </p:cNvSpPr>
            <p:nvPr/>
          </p:nvSpPr>
          <p:spPr bwMode="auto">
            <a:xfrm>
              <a:off x="385" y="1661"/>
              <a:ext cx="1950" cy="543"/>
            </a:xfrm>
            <a:prstGeom prst="rect">
              <a:avLst/>
            </a:prstGeom>
            <a:solidFill>
              <a:srgbClr val="00FF00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Н</a:t>
              </a:r>
              <a:r>
                <a:rPr lang="ru-RU" altLang="ru-RU" sz="2000" b="1" baseline="-25000">
                  <a:solidFill>
                    <a:srgbClr val="006600"/>
                  </a:solidFill>
                  <a:latin typeface="Tahoma" panose="020B0604030504040204" pitchFamily="34" charset="0"/>
                </a:rPr>
                <a:t>выр.</a:t>
              </a: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 = </a:t>
              </a:r>
              <a:r>
                <a:rPr lang="ru-RU" altLang="ru-RU" sz="2000" b="1" i="1">
                  <a:solidFill>
                    <a:srgbClr val="006600"/>
                  </a:solidFill>
                  <a:latin typeface="Tahoma" panose="020B0604030504040204" pitchFamily="34" charset="0"/>
                </a:rPr>
                <a:t>1</a:t>
              </a: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 </a:t>
              </a:r>
              <a:r>
                <a:rPr lang="en-US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/</a:t>
              </a: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Н</a:t>
              </a:r>
              <a:r>
                <a:rPr lang="ru-RU" altLang="ru-RU" sz="2000" b="1" baseline="-25000">
                  <a:solidFill>
                    <a:srgbClr val="006600"/>
                  </a:solidFill>
                  <a:latin typeface="Tahoma" panose="020B0604030504040204" pitchFamily="34" charset="0"/>
                </a:rPr>
                <a:t>вр.</a:t>
              </a:r>
            </a:p>
            <a:p>
              <a:pPr algn="ctr">
                <a:spcBef>
                  <a:spcPct val="50000"/>
                </a:spcBef>
              </a:pP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Н</a:t>
              </a:r>
              <a:r>
                <a:rPr lang="ru-RU" altLang="ru-RU" sz="2000" b="1" baseline="-25000">
                  <a:solidFill>
                    <a:srgbClr val="006600"/>
                  </a:solidFill>
                  <a:latin typeface="Tahoma" panose="020B0604030504040204" pitchFamily="34" charset="0"/>
                </a:rPr>
                <a:t>выр.</a:t>
              </a:r>
              <a:r>
                <a:rPr lang="ru-RU" altLang="ru-RU" sz="2000">
                  <a:solidFill>
                    <a:srgbClr val="006600"/>
                  </a:solidFill>
                  <a:latin typeface="Tahoma" panose="020B0604030504040204" pitchFamily="34" charset="0"/>
                </a:rPr>
                <a:t> = </a:t>
              </a:r>
              <a:r>
                <a:rPr lang="en-US" altLang="ru-RU" sz="2000" b="1" i="1">
                  <a:solidFill>
                    <a:srgbClr val="006600"/>
                  </a:solidFill>
                  <a:latin typeface="Tahoma" panose="020B0604030504040204" pitchFamily="34" charset="0"/>
                </a:rPr>
                <a:t>N</a:t>
              </a:r>
              <a:r>
                <a:rPr lang="en-US" altLang="ru-RU" sz="2000">
                  <a:solidFill>
                    <a:srgbClr val="006600"/>
                  </a:solidFill>
                  <a:latin typeface="Tahoma" panose="020B0604030504040204" pitchFamily="34" charset="0"/>
                </a:rPr>
                <a:t>/</a:t>
              </a: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Н</a:t>
              </a:r>
              <a:r>
                <a:rPr lang="ru-RU" altLang="ru-RU" sz="2000" b="1" baseline="-25000">
                  <a:solidFill>
                    <a:srgbClr val="006600"/>
                  </a:solidFill>
                  <a:latin typeface="Tahoma" panose="020B0604030504040204" pitchFamily="34" charset="0"/>
                </a:rPr>
                <a:t>з.т.</a:t>
              </a:r>
              <a:r>
                <a:rPr lang="ru-RU" altLang="ru-RU" sz="2000" b="1">
                  <a:solidFill>
                    <a:srgbClr val="006600"/>
                  </a:solidFill>
                  <a:latin typeface="Tahoma" panose="020B060403050404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722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4725156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2082</TotalTime>
  <Words>921</Words>
  <Application>Microsoft Office PowerPoint</Application>
  <PresentationFormat>Экран (4:3)</PresentationFormat>
  <Paragraphs>110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Tahoma</vt:lpstr>
      <vt:lpstr>Times New Roman</vt:lpstr>
      <vt:lpstr>Wingdings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Тема 5. Лекция 7 Техническое нормирование в строительстве.</vt:lpstr>
      <vt:lpstr>ТЕХНИЧЕСКОЕ НОРМИРОВАНИЕ В СТРОИТЕЛЬСТВЕ</vt:lpstr>
      <vt:lpstr>Техническое нормирование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рабочего времени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88</cp:revision>
  <dcterms:created xsi:type="dcterms:W3CDTF">2014-09-03T06:40:38Z</dcterms:created>
  <dcterms:modified xsi:type="dcterms:W3CDTF">2021-11-30T03:38:30Z</dcterms:modified>
</cp:coreProperties>
</file>